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72" r:id="rId3"/>
    <p:sldId id="258" r:id="rId4"/>
    <p:sldId id="260" r:id="rId5"/>
    <p:sldId id="261" r:id="rId6"/>
    <p:sldId id="271" r:id="rId7"/>
    <p:sldId id="262" r:id="rId8"/>
    <p:sldId id="27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01"/>
      </p:cViewPr>
      <p:guideLst>
        <p:guide pos="3840"/>
        <p:guide orient="horz" pos="2160"/>
      </p:guideLst>
    </p:cSldViewPr>
  </p:slideViewPr>
  <p:notesTextViewPr>
    <p:cViewPr>
      <p:scale>
        <a:sx n="1" d="1"/>
        <a:sy n="1" d="1"/>
      </p:scale>
      <p:origin x="0" y="0"/>
    </p:cViewPr>
  </p:notesTextViewPr>
  <p:notesViewPr>
    <p:cSldViewPr snapToGrid="0">
      <p:cViewPr varScale="1">
        <p:scale>
          <a:sx n="101" d="100"/>
          <a:sy n="101" d="100"/>
        </p:scale>
        <p:origin x="188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de-DE" smtClean="0"/>
              <a:t>10.02.2018</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de-DE" smtClean="0"/>
              <a:t>‹Nr.›</a:t>
            </a:fld>
            <a:endParaRPr lang="de-DE"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de-DE" smtClean="0"/>
              <a:t>10.02.2018</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Kopfzeilenplatzhalt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de-DE" smtClean="0"/>
              <a:t>‹Nr.›</a:t>
            </a:fld>
            <a:endParaRPr lang="de-DE"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uppieren 5"/>
          <p:cNvGrpSpPr/>
          <p:nvPr/>
        </p:nvGrpSpPr>
        <p:grpSpPr>
          <a:xfrm>
            <a:off x="0" y="0"/>
            <a:ext cx="12188825" cy="713232"/>
            <a:chOff x="0" y="0"/>
            <a:chExt cx="12188825" cy="713232"/>
          </a:xfrm>
        </p:grpSpPr>
        <p:sp>
          <p:nvSpPr>
            <p:cNvPr id="7" name="Rechteck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1" name="Gruppieren 10"/>
          <p:cNvGrpSpPr/>
          <p:nvPr/>
        </p:nvGrpSpPr>
        <p:grpSpPr>
          <a:xfrm>
            <a:off x="0" y="0"/>
            <a:ext cx="713232" cy="6858000"/>
            <a:chOff x="0" y="0"/>
            <a:chExt cx="713232" cy="6858000"/>
          </a:xfrm>
        </p:grpSpPr>
        <p:sp>
          <p:nvSpPr>
            <p:cNvPr id="12" name="Rechteck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 name="Gruppieren 13"/>
          <p:cNvGrpSpPr/>
          <p:nvPr/>
        </p:nvGrpSpPr>
        <p:grpSpPr>
          <a:xfrm>
            <a:off x="11476762" y="0"/>
            <a:ext cx="746886" cy="6858000"/>
            <a:chOff x="11476762" y="0"/>
            <a:chExt cx="746886" cy="6858000"/>
          </a:xfrm>
        </p:grpSpPr>
        <p:sp>
          <p:nvSpPr>
            <p:cNvPr id="15" name="Rechteck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7" name="Gruppieren 16"/>
          <p:cNvGrpSpPr/>
          <p:nvPr/>
        </p:nvGrpSpPr>
        <p:grpSpPr>
          <a:xfrm flipV="1">
            <a:off x="0" y="6144768"/>
            <a:ext cx="12188825" cy="713232"/>
            <a:chOff x="0" y="0"/>
            <a:chExt cx="12188825" cy="713232"/>
          </a:xfrm>
        </p:grpSpPr>
        <p:sp>
          <p:nvSpPr>
            <p:cNvPr id="18" name="Rechteck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 1"/>
          <p:cNvSpPr>
            <a:spLocks noGrp="1"/>
          </p:cNvSpPr>
          <p:nvPr>
            <p:ph type="ctrTitle"/>
          </p:nvPr>
        </p:nvSpPr>
        <p:spPr>
          <a:xfrm>
            <a:off x="1295400" y="1188720"/>
            <a:ext cx="9601200" cy="2514600"/>
          </a:xfrm>
        </p:spPr>
        <p:txBody>
          <a:bodyPr anchor="b">
            <a:noAutofit/>
          </a:bodyPr>
          <a:lstStyle>
            <a:lvl1pPr algn="ctr">
              <a:defRPr sz="6000"/>
            </a:lvl1pPr>
          </a:lstStyle>
          <a:p>
            <a:r>
              <a:rPr lang="de-DE"/>
              <a:t>Mastertitelformat bearbeiten</a:t>
            </a:r>
            <a:endParaRPr lang="de-DE" dirty="0"/>
          </a:p>
        </p:txBody>
      </p:sp>
      <p:sp>
        <p:nvSpPr>
          <p:cNvPr id="3" name="Untertitel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de-DE"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274638"/>
            <a:ext cx="2628900" cy="5897562"/>
          </a:xfrm>
        </p:spPr>
        <p:txBody>
          <a:bodyPr vert="eaVert"/>
          <a:lstStyle/>
          <a:p>
            <a:r>
              <a:rPr lang="de-DE"/>
              <a:t>Mastertitelformat bearbeiten</a:t>
            </a:r>
            <a:endParaRPr lang="de-DE" dirty="0"/>
          </a:p>
        </p:txBody>
      </p:sp>
      <p:sp>
        <p:nvSpPr>
          <p:cNvPr id="3" name="Vertikaler Textplatzhalter 2"/>
          <p:cNvSpPr>
            <a:spLocks noGrp="1"/>
          </p:cNvSpPr>
          <p:nvPr>
            <p:ph type="body" orient="vert" idx="1"/>
          </p:nvPr>
        </p:nvSpPr>
        <p:spPr>
          <a:xfrm>
            <a:off x="838200" y="274638"/>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grpSp>
        <p:nvGrpSpPr>
          <p:cNvPr id="8" name="Gruppieren 7"/>
          <p:cNvGrpSpPr/>
          <p:nvPr/>
        </p:nvGrpSpPr>
        <p:grpSpPr>
          <a:xfrm flipV="1">
            <a:off x="0" y="6309360"/>
            <a:ext cx="12188825" cy="548640"/>
            <a:chOff x="0" y="0"/>
            <a:chExt cx="12188825" cy="713232"/>
          </a:xfrm>
        </p:grpSpPr>
        <p:sp>
          <p:nvSpPr>
            <p:cNvPr id="9" name="Rechteck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1" name="Gruppieren 10"/>
          <p:cNvGrpSpPr/>
          <p:nvPr/>
        </p:nvGrpSpPr>
        <p:grpSpPr>
          <a:xfrm>
            <a:off x="16736" y="0"/>
            <a:ext cx="12188825" cy="548640"/>
            <a:chOff x="0" y="0"/>
            <a:chExt cx="12188825" cy="713232"/>
          </a:xfrm>
        </p:grpSpPr>
        <p:sp>
          <p:nvSpPr>
            <p:cNvPr id="12" name="Rechteck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Datumsplatzhalter 3"/>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CA8D9AD5-F248-4919-864A-CFD76CC027D6}" type="slidenum">
              <a:rPr lang="de-DE" smtClean="0"/>
              <a:t>‹Nr.›</a:t>
            </a:fld>
            <a:endParaRPr lang="de-DE" dirty="0"/>
          </a:p>
        </p:txBody>
      </p:sp>
      <p:sp>
        <p:nvSpPr>
          <p:cNvPr id="2" name="Titel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de-DE"/>
              <a:t>Mastertitelformat bearbeiten</a:t>
            </a:r>
            <a:endParaRPr lang="de-DE" dirty="0"/>
          </a:p>
        </p:txBody>
      </p:sp>
      <p:sp>
        <p:nvSpPr>
          <p:cNvPr id="3" name="Textplatzhalt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Inhaltsplatzhalt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4"/>
          <p:cNvSpPr>
            <a:spLocks noGrp="1"/>
          </p:cNvSpPr>
          <p:nvPr>
            <p:ph type="dt" sz="half" idx="10"/>
          </p:nvPr>
        </p:nvSpPr>
        <p:spPr/>
        <p:txBody>
          <a:bodyPr/>
          <a:lstStyle/>
          <a:p>
            <a:fld id="{0A879FD0-C37A-4F50-8F3B-5FA0D9D0B42F}" type="datetimeFigureOut">
              <a:rPr lang="de-DE" smtClean="0"/>
              <a:t>10.02.2018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0D06EF73-9DB8-4763-865F-2F88181A4732}" type="slidenum">
              <a:rPr lang="de-DE" smtClean="0"/>
              <a:t>‹Nr.›</a:t>
            </a:fld>
            <a:endParaRPr lang="de-DE"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Textplatzhalt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Datumsplatzhalter 2"/>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8" name="Gruppieren 7"/>
          <p:cNvGrpSpPr/>
          <p:nvPr/>
        </p:nvGrpSpPr>
        <p:grpSpPr>
          <a:xfrm>
            <a:off x="0" y="0"/>
            <a:ext cx="12188825" cy="548640"/>
            <a:chOff x="0" y="0"/>
            <a:chExt cx="12188825" cy="713232"/>
          </a:xfrm>
        </p:grpSpPr>
        <p:sp>
          <p:nvSpPr>
            <p:cNvPr id="9" name="Rechteck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 1"/>
          <p:cNvSpPr>
            <a:spLocks noGrp="1"/>
          </p:cNvSpPr>
          <p:nvPr>
            <p:ph type="title"/>
          </p:nvPr>
        </p:nvSpPr>
        <p:spPr>
          <a:xfrm>
            <a:off x="8138160" y="1828800"/>
            <a:ext cx="3657600" cy="2286000"/>
          </a:xfrm>
        </p:spPr>
        <p:txBody>
          <a:bodyPr anchor="b">
            <a:normAutofit/>
          </a:bodyPr>
          <a:lstStyle>
            <a:lvl1pPr>
              <a:defRPr sz="3400" b="0"/>
            </a:lvl1pPr>
          </a:lstStyle>
          <a:p>
            <a:r>
              <a:rPr lang="de-DE"/>
              <a:t>Mastertitelformat bearbeiten</a:t>
            </a:r>
            <a:endParaRPr lang="de-DE" dirty="0"/>
          </a:p>
        </p:txBody>
      </p:sp>
      <p:sp>
        <p:nvSpPr>
          <p:cNvPr id="3" name="Inhaltsplatzhalt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CA8D9AD5-F248-4919-864A-CFD76CC027D6}" type="slidenum">
              <a:rPr lang="de-DE" smtClean="0"/>
              <a:t>‹Nr.›</a:t>
            </a:fld>
            <a:endParaRPr lang="de-DE"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138160" y="1828800"/>
            <a:ext cx="3657600" cy="2286000"/>
          </a:xfrm>
        </p:spPr>
        <p:txBody>
          <a:bodyPr anchor="b">
            <a:normAutofit/>
          </a:bodyPr>
          <a:lstStyle>
            <a:lvl1pPr>
              <a:defRPr sz="3400" b="0"/>
            </a:lvl1pPr>
          </a:lstStyle>
          <a:p>
            <a:r>
              <a:rPr lang="de-DE"/>
              <a:t>Mastertitelformat bearbeiten</a:t>
            </a:r>
            <a:endParaRPr lang="de-DE" dirty="0"/>
          </a:p>
        </p:txBody>
      </p:sp>
      <p:sp>
        <p:nvSpPr>
          <p:cNvPr id="3" name="Bildplatzhalt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9E583DDF-CA54-461A-A486-592D2374C532}" type="datetimeFigureOut">
              <a:rPr lang="de-DE" smtClean="0"/>
              <a:t>10.02.2018</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CA8D9AD5-F248-4919-864A-CFD76CC027D6}" type="slidenum">
              <a:rPr lang="de-DE" smtClean="0"/>
              <a:t>‹Nr.›</a:t>
            </a:fld>
            <a:endParaRPr lang="de-DE" dirty="0"/>
          </a:p>
        </p:txBody>
      </p:sp>
      <p:grpSp>
        <p:nvGrpSpPr>
          <p:cNvPr id="8" name="Gruppieren 7"/>
          <p:cNvGrpSpPr/>
          <p:nvPr/>
        </p:nvGrpSpPr>
        <p:grpSpPr>
          <a:xfrm>
            <a:off x="0" y="0"/>
            <a:ext cx="7772400" cy="548640"/>
            <a:chOff x="0" y="0"/>
            <a:chExt cx="12188825" cy="713232"/>
          </a:xfrm>
        </p:grpSpPr>
        <p:sp>
          <p:nvSpPr>
            <p:cNvPr id="9" name="Rechteck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1" name="Gruppieren 10"/>
          <p:cNvGrpSpPr/>
          <p:nvPr/>
        </p:nvGrpSpPr>
        <p:grpSpPr>
          <a:xfrm flipV="1">
            <a:off x="0" y="6309360"/>
            <a:ext cx="7772400" cy="548640"/>
            <a:chOff x="0" y="0"/>
            <a:chExt cx="12188825" cy="713232"/>
          </a:xfrm>
        </p:grpSpPr>
        <p:sp>
          <p:nvSpPr>
            <p:cNvPr id="12" name="Rechteck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4" name="Gruppieren 13"/>
          <p:cNvGrpSpPr/>
          <p:nvPr/>
        </p:nvGrpSpPr>
        <p:grpSpPr>
          <a:xfrm rot="5400000" flipV="1">
            <a:off x="-3154680" y="3154680"/>
            <a:ext cx="6858000" cy="548640"/>
            <a:chOff x="0" y="0"/>
            <a:chExt cx="12188825" cy="713232"/>
          </a:xfrm>
        </p:grpSpPr>
        <p:sp>
          <p:nvSpPr>
            <p:cNvPr id="15" name="Rechteck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17" name="Gruppieren 16"/>
          <p:cNvGrpSpPr/>
          <p:nvPr/>
        </p:nvGrpSpPr>
        <p:grpSpPr>
          <a:xfrm rot="16200000" flipH="1" flipV="1">
            <a:off x="4069079" y="3154681"/>
            <a:ext cx="6858000" cy="548640"/>
            <a:chOff x="0" y="0"/>
            <a:chExt cx="12188825" cy="713232"/>
          </a:xfrm>
        </p:grpSpPr>
        <p:sp>
          <p:nvSpPr>
            <p:cNvPr id="18" name="Rechteck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uppieren 7"/>
          <p:cNvGrpSpPr/>
          <p:nvPr/>
        </p:nvGrpSpPr>
        <p:grpSpPr bwMode="auto">
          <a:xfrm flipV="1">
            <a:off x="0" y="6309360"/>
            <a:ext cx="12188825" cy="548640"/>
            <a:chOff x="0" y="0"/>
            <a:chExt cx="12188825" cy="713232"/>
          </a:xfrm>
        </p:grpSpPr>
        <p:sp>
          <p:nvSpPr>
            <p:cNvPr id="9" name="Rechteck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platzhalt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de-DE" dirty="0"/>
              <a:t>Titelmasterformat durch Klicken bearbeiten</a:t>
            </a:r>
          </a:p>
        </p:txBody>
      </p:sp>
      <p:sp>
        <p:nvSpPr>
          <p:cNvPr id="3" name="Textplatzhalt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de-DE" smtClean="0"/>
              <a:pPr/>
              <a:t>10.02.2018</a:t>
            </a:fld>
            <a:endParaRPr lang="de-DE" dirty="0"/>
          </a:p>
        </p:txBody>
      </p:sp>
      <p:sp>
        <p:nvSpPr>
          <p:cNvPr id="5" name="Fußzeilenplatzhalt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de-DE" dirty="0"/>
          </a:p>
        </p:txBody>
      </p:sp>
      <p:sp>
        <p:nvSpPr>
          <p:cNvPr id="6" name="Foliennummernplatzhalt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lang="de-DE" smtClean="0"/>
              <a:pPr/>
              <a:t>‹Nr.›</a:t>
            </a:fld>
            <a:endParaRPr lang="de-DE"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Titellayout</a:t>
            </a:r>
          </a:p>
        </p:txBody>
      </p:sp>
      <p:sp>
        <p:nvSpPr>
          <p:cNvPr id="3" name="Untertitel 2"/>
          <p:cNvSpPr>
            <a:spLocks noGrp="1"/>
          </p:cNvSpPr>
          <p:nvPr>
            <p:ph type="subTitle" idx="1"/>
          </p:nvPr>
        </p:nvSpPr>
        <p:spPr/>
        <p:txBody>
          <a:bodyPr/>
          <a:lstStyle/>
          <a:p>
            <a:r>
              <a:rPr lang="de-DE" dirty="0"/>
              <a:t>Untertitel</a:t>
            </a:r>
          </a:p>
        </p:txBody>
      </p:sp>
      <p:pic>
        <p:nvPicPr>
          <p:cNvPr id="5" name="Grafik 4" descr="Ein Bild, das Königin, Text enthält.&#10;&#10;Mit hoher Zuverlässigkeit generierte Beschreibung">
            <a:extLst>
              <a:ext uri="{FF2B5EF4-FFF2-40B4-BE49-F238E27FC236}">
                <a16:creationId xmlns:a16="http://schemas.microsoft.com/office/drawing/2014/main" id="{780FD895-6081-4ACE-888F-F240B23D2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6424" y="710119"/>
            <a:ext cx="5454595" cy="4283300"/>
          </a:xfrm>
          <a:prstGeom prst="rect">
            <a:avLst/>
          </a:prstGeom>
        </p:spPr>
      </p:pic>
      <p:sp>
        <p:nvSpPr>
          <p:cNvPr id="6" name="Textfeld 5">
            <a:extLst>
              <a:ext uri="{FF2B5EF4-FFF2-40B4-BE49-F238E27FC236}">
                <a16:creationId xmlns:a16="http://schemas.microsoft.com/office/drawing/2014/main" id="{D17F2D5C-7B1C-4D89-A7EB-A19EE1535B5B}"/>
              </a:ext>
            </a:extLst>
          </p:cNvPr>
          <p:cNvSpPr txBox="1"/>
          <p:nvPr/>
        </p:nvSpPr>
        <p:spPr>
          <a:xfrm>
            <a:off x="3935896" y="4558244"/>
            <a:ext cx="5327374" cy="1200329"/>
          </a:xfrm>
          <a:prstGeom prst="rect">
            <a:avLst/>
          </a:prstGeom>
          <a:noFill/>
        </p:spPr>
        <p:txBody>
          <a:bodyPr wrap="square" rtlCol="0">
            <a:spAutoFit/>
          </a:bodyPr>
          <a:lstStyle/>
          <a:p>
            <a:r>
              <a:rPr lang="de-DE" sz="3600" dirty="0"/>
              <a:t>                                       Sponsorenmappe</a:t>
            </a:r>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255644" y="516835"/>
            <a:ext cx="9601200" cy="5804452"/>
          </a:xfrm>
        </p:spPr>
        <p:txBody>
          <a:bodyPr>
            <a:noAutofit/>
          </a:bodyPr>
          <a:lstStyle/>
          <a:p>
            <a:pPr algn="l"/>
            <a:r>
              <a:rPr lang="de-DE" sz="1400" dirty="0"/>
              <a:t>                                                                                                                                                                     </a:t>
            </a:r>
            <a:br>
              <a:rPr lang="de-DE" sz="1400" dirty="0"/>
            </a:br>
            <a:r>
              <a:rPr lang="de-DE" sz="1400" dirty="0"/>
              <a:t> Geschichte des FSV Gevelsberg.</a:t>
            </a:r>
            <a:br>
              <a:rPr lang="de-DE" sz="1400" dirty="0"/>
            </a:br>
            <a:br>
              <a:rPr lang="de-DE" sz="1400" dirty="0"/>
            </a:br>
            <a:r>
              <a:rPr lang="de-DE" sz="1400" dirty="0"/>
              <a:t>Der Fußball hat in Gevelsberg eine lange Tradition. Im Jahr 1908 wurde der erste Fußballverein „Fußballclub 08“ aus losen Spielgemeinschaften gegründet.</a:t>
            </a:r>
            <a:br>
              <a:rPr lang="de-DE" sz="1400" dirty="0"/>
            </a:br>
            <a:r>
              <a:rPr lang="de-DE" sz="1400" dirty="0"/>
              <a:t>Die Weiterentwicklung des Fußballsports in Gevelsberg ist genauso wechselhaft, wie die historischen Ereignisse dieses Zeitraumes.</a:t>
            </a:r>
            <a:br>
              <a:rPr lang="de-DE" sz="1400" dirty="0"/>
            </a:br>
            <a:r>
              <a:rPr lang="de-DE" sz="1400" dirty="0"/>
              <a:t>Die Anzahl der Vereine stieg. Zeitweise wurde sogar in der Bezirks-, Landes- und Oberliga gespielt.</a:t>
            </a:r>
            <a:br>
              <a:rPr lang="de-DE" sz="1400" dirty="0"/>
            </a:br>
            <a:br>
              <a:rPr lang="de-DE" sz="1400" dirty="0"/>
            </a:br>
            <a:r>
              <a:rPr lang="de-DE" sz="1400" dirty="0"/>
              <a:t>Seit Mitte der 90er Jahre beschränkten sich die sportlichen Aktivitäten -trotz einer guten Jugendarbeit- auf Kreisniveau.</a:t>
            </a:r>
            <a:br>
              <a:rPr lang="de-DE" sz="1400" dirty="0"/>
            </a:br>
            <a:r>
              <a:rPr lang="de-DE" sz="1400" dirty="0"/>
              <a:t>In diesen Zeitraum fiel auch der Ausbau attraktiver Spielstätten (z.B. Kunstrasen) in die Nachbarstädten, mit der Folge, dass Spieler aus Gevelsberg zu anderen Vereinen wechselten.</a:t>
            </a:r>
            <a:br>
              <a:rPr lang="de-DE" sz="1400" dirty="0"/>
            </a:br>
            <a:br>
              <a:rPr lang="de-DE" sz="1400" dirty="0"/>
            </a:br>
            <a:r>
              <a:rPr lang="de-DE" sz="1400" dirty="0"/>
              <a:t>Der Ausbau des Stadions „</a:t>
            </a:r>
            <a:r>
              <a:rPr lang="de-DE" sz="1400" dirty="0" err="1"/>
              <a:t>Stefansbachtal</a:t>
            </a:r>
            <a:r>
              <a:rPr lang="de-DE" sz="1400" dirty="0"/>
              <a:t>“ zum WM-Stützpunkt mit einem Natur- und Kunstrasenplatz war eines von vielen Signalen, die den VfL Fußball Gevelsberg (VfL) und die Fußballabteilung der Sportfreunde Eintracht Gevelsberg (SEG) auf die Idee brachten, neue Wege zu gehen.</a:t>
            </a:r>
            <a:br>
              <a:rPr lang="de-DE" sz="1400" dirty="0"/>
            </a:br>
            <a:br>
              <a:rPr lang="de-DE" sz="1400" dirty="0"/>
            </a:br>
            <a:r>
              <a:rPr lang="de-DE" sz="1400" dirty="0"/>
              <a:t>Im Juli 2004 haben die Vorstände der Fußball-Abteilung der SEG und des VfL ein erstes Sondierungsgespräch über eine Fusion geführt. Der Hauptgedanke war, gemeinsam einen Verein zu gründen, der in sportlicher Hinsicht zukunftsweisend ausgerichtet ist.</a:t>
            </a:r>
            <a:br>
              <a:rPr lang="de-DE" sz="1400" dirty="0"/>
            </a:br>
            <a:br>
              <a:rPr lang="de-DE" sz="1400" dirty="0"/>
            </a:br>
            <a:r>
              <a:rPr lang="de-DE" sz="1400" dirty="0"/>
              <a:t>Bereits im Dezember 2004 konnte nach intensiver Vorarbeit beider Vorstände der FSV Gevelsberg e.V. gegründet werden. Der Zusammenschluss wurde vom Landessportbund, dem Fußball- und Leichtathletikverband Westfalen (FLVW) und der Gesellschaft für Wirtschaftsberatung (Bochum) unterstützt.</a:t>
            </a:r>
            <a:br>
              <a:rPr lang="de-DE" sz="1400" dirty="0"/>
            </a:br>
            <a:br>
              <a:rPr lang="de-DE" sz="1400" dirty="0"/>
            </a:br>
            <a:r>
              <a:rPr lang="de-DE" sz="1400" dirty="0"/>
              <a:t>Die anfänglichen Schwierigkeiten, die eine solche Fusion mit sich bringt, sind überwunden. Wir verfügen derzeit über mehr als 11 Jugend-Teams. Der Frauenfußball ist im Verein fest etabliert und wird nachhaltig ausgebaut.</a:t>
            </a:r>
            <a:br>
              <a:rPr lang="de-DE" sz="1400" dirty="0"/>
            </a:br>
            <a:r>
              <a:rPr lang="de-DE" sz="1400" dirty="0"/>
              <a:t>Des Weiteren steht der Verein für Integration und hat auch hier eine Mannschaft etabliert.</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solidFill>
            <a:schemeClr val="accent1">
              <a:lumMod val="40000"/>
              <a:lumOff val="60000"/>
            </a:schemeClr>
          </a:solidFill>
        </p:spPr>
        <p:txBody>
          <a:bodyPr/>
          <a:lstStyle/>
          <a:p>
            <a:r>
              <a:rPr lang="de-DE" dirty="0"/>
              <a:t>       </a:t>
            </a:r>
            <a:r>
              <a:rPr lang="de-DE" i="1" dirty="0"/>
              <a:t>Werbemöglichkeiten für Sponsoren</a:t>
            </a:r>
          </a:p>
        </p:txBody>
      </p:sp>
      <p:sp>
        <p:nvSpPr>
          <p:cNvPr id="8" name="Textplatzhalter 7"/>
          <p:cNvSpPr>
            <a:spLocks noGrp="1"/>
          </p:cNvSpPr>
          <p:nvPr>
            <p:ph type="body" idx="1"/>
          </p:nvPr>
        </p:nvSpPr>
        <p:spPr>
          <a:xfrm>
            <a:off x="1341120" y="1600200"/>
            <a:ext cx="9509760" cy="758952"/>
          </a:xfrm>
          <a:solidFill>
            <a:srgbClr val="FF0000"/>
          </a:solidFill>
        </p:spPr>
        <p:txBody>
          <a:bodyPr>
            <a:normAutofit/>
          </a:bodyPr>
          <a:lstStyle/>
          <a:p>
            <a:r>
              <a:rPr lang="de-DE" sz="3200" b="1" i="1" dirty="0"/>
              <a:t>                            </a:t>
            </a:r>
            <a:r>
              <a:rPr lang="de-DE" sz="3200" b="1" i="1" dirty="0">
                <a:solidFill>
                  <a:schemeClr val="bg1"/>
                </a:solidFill>
              </a:rPr>
              <a:t>Hauptsponsor</a:t>
            </a:r>
          </a:p>
        </p:txBody>
      </p:sp>
      <p:pic>
        <p:nvPicPr>
          <p:cNvPr id="5" name="Inhaltsplatzhalter 4" descr="Ein Bild, das Königin, Text enthält.&#10;&#10;Mit hoher Zuverlässigkeit generierte Beschreibung">
            <a:extLst>
              <a:ext uri="{FF2B5EF4-FFF2-40B4-BE49-F238E27FC236}">
                <a16:creationId xmlns:a16="http://schemas.microsoft.com/office/drawing/2014/main" id="{C56C84C0-3ED2-458B-AF92-019CC1AF626A}"/>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469389" y="1661886"/>
            <a:ext cx="852391" cy="635579"/>
          </a:xfrm>
        </p:spPr>
      </p:pic>
      <p:pic>
        <p:nvPicPr>
          <p:cNvPr id="12" name="Grafik 11" descr="Ein Bild, das Königin, Text enthält.&#10;&#10;Mit hoher Zuverlässigkeit generierte Beschreibung">
            <a:extLst>
              <a:ext uri="{FF2B5EF4-FFF2-40B4-BE49-F238E27FC236}">
                <a16:creationId xmlns:a16="http://schemas.microsoft.com/office/drawing/2014/main" id="{9A10564B-9C84-43C7-8FF0-461958E78F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9373" y="1661886"/>
            <a:ext cx="873841" cy="635579"/>
          </a:xfrm>
          <a:prstGeom prst="rect">
            <a:avLst/>
          </a:prstGeom>
        </p:spPr>
      </p:pic>
      <p:pic>
        <p:nvPicPr>
          <p:cNvPr id="3" name="Grafik 2" descr="Ein Bild, das Himmel enthält.&#10;&#10;Mit hoher Zuverlässigkeit generierte Beschreibung">
            <a:extLst>
              <a:ext uri="{FF2B5EF4-FFF2-40B4-BE49-F238E27FC236}">
                <a16:creationId xmlns:a16="http://schemas.microsoft.com/office/drawing/2014/main" id="{510351D2-3C91-4CD3-AA78-C1D7B0F8A1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1120" y="2420838"/>
            <a:ext cx="4924508" cy="3658872"/>
          </a:xfrm>
          <a:prstGeom prst="rect">
            <a:avLst/>
          </a:prstGeom>
        </p:spPr>
      </p:pic>
      <p:sp>
        <p:nvSpPr>
          <p:cNvPr id="4" name="Textfeld 3">
            <a:extLst>
              <a:ext uri="{FF2B5EF4-FFF2-40B4-BE49-F238E27FC236}">
                <a16:creationId xmlns:a16="http://schemas.microsoft.com/office/drawing/2014/main" id="{947C9340-856C-4812-8BB8-E02AD729ACA5}"/>
              </a:ext>
            </a:extLst>
          </p:cNvPr>
          <p:cNvSpPr txBox="1"/>
          <p:nvPr/>
        </p:nvSpPr>
        <p:spPr>
          <a:xfrm>
            <a:off x="3108961" y="3912043"/>
            <a:ext cx="1399430" cy="461665"/>
          </a:xfrm>
          <a:prstGeom prst="rect">
            <a:avLst/>
          </a:prstGeom>
          <a:solidFill>
            <a:srgbClr val="FF0000"/>
          </a:solidFill>
        </p:spPr>
        <p:txBody>
          <a:bodyPr wrap="square" rtlCol="0">
            <a:spAutoFit/>
          </a:bodyPr>
          <a:lstStyle/>
          <a:p>
            <a:r>
              <a:rPr lang="de-DE" sz="1200" dirty="0">
                <a:solidFill>
                  <a:schemeClr val="bg1"/>
                </a:solidFill>
              </a:rPr>
              <a:t>Hier könnte Ihr             Logo stehen	</a:t>
            </a:r>
          </a:p>
        </p:txBody>
      </p:sp>
      <p:pic>
        <p:nvPicPr>
          <p:cNvPr id="9" name="Grafik 8" descr="Ein Bild, das Gras, Baum, draußen, Gebäude enthält.&#10;&#10;Mit sehr hoher Zuverlässigkeit generierte Beschreibung">
            <a:extLst>
              <a:ext uri="{FF2B5EF4-FFF2-40B4-BE49-F238E27FC236}">
                <a16:creationId xmlns:a16="http://schemas.microsoft.com/office/drawing/2014/main" id="{5875B920-B917-4B91-880F-A51C9216C8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5628" y="2420838"/>
            <a:ext cx="4643562" cy="2234316"/>
          </a:xfrm>
          <a:prstGeom prst="rect">
            <a:avLst/>
          </a:prstGeom>
        </p:spPr>
      </p:pic>
      <p:sp>
        <p:nvSpPr>
          <p:cNvPr id="10" name="Textfeld 9">
            <a:extLst>
              <a:ext uri="{FF2B5EF4-FFF2-40B4-BE49-F238E27FC236}">
                <a16:creationId xmlns:a16="http://schemas.microsoft.com/office/drawing/2014/main" id="{2F401F81-706A-413C-A2E8-463227E74318}"/>
              </a:ext>
            </a:extLst>
          </p:cNvPr>
          <p:cNvSpPr txBox="1"/>
          <p:nvPr/>
        </p:nvSpPr>
        <p:spPr>
          <a:xfrm>
            <a:off x="7516632" y="3905287"/>
            <a:ext cx="3546282" cy="369332"/>
          </a:xfrm>
          <a:prstGeom prst="rect">
            <a:avLst/>
          </a:prstGeom>
          <a:noFill/>
        </p:spPr>
        <p:txBody>
          <a:bodyPr wrap="square" rtlCol="0">
            <a:spAutoFit/>
          </a:bodyPr>
          <a:lstStyle/>
          <a:p>
            <a:r>
              <a:rPr lang="de-DE" dirty="0">
                <a:solidFill>
                  <a:schemeClr val="bg1"/>
                </a:solidFill>
              </a:rPr>
              <a:t>Bandenwerbung</a:t>
            </a:r>
          </a:p>
        </p:txBody>
      </p:sp>
      <p:sp>
        <p:nvSpPr>
          <p:cNvPr id="13" name="Textfeld 12">
            <a:extLst>
              <a:ext uri="{FF2B5EF4-FFF2-40B4-BE49-F238E27FC236}">
                <a16:creationId xmlns:a16="http://schemas.microsoft.com/office/drawing/2014/main" id="{C8ACA8A1-3EF0-4005-B18B-990CFA03958C}"/>
              </a:ext>
            </a:extLst>
          </p:cNvPr>
          <p:cNvSpPr txBox="1"/>
          <p:nvPr/>
        </p:nvSpPr>
        <p:spPr>
          <a:xfrm>
            <a:off x="6265629" y="4655154"/>
            <a:ext cx="4585252" cy="1600438"/>
          </a:xfrm>
          <a:prstGeom prst="rect">
            <a:avLst/>
          </a:prstGeom>
          <a:noFill/>
        </p:spPr>
        <p:txBody>
          <a:bodyPr wrap="square" rtlCol="0">
            <a:spAutoFit/>
          </a:bodyPr>
          <a:lstStyle/>
          <a:p>
            <a:r>
              <a:rPr lang="de-DE" sz="1400" dirty="0"/>
              <a:t>Ihr Logo auf Heim-und Auswärtstrikots,</a:t>
            </a:r>
          </a:p>
          <a:p>
            <a:r>
              <a:rPr lang="de-DE" sz="1400" dirty="0"/>
              <a:t>Bandenwerbung vier Flächen á 235 x 75 cm</a:t>
            </a:r>
          </a:p>
          <a:p>
            <a:r>
              <a:rPr lang="de-DE" sz="1400" dirty="0"/>
              <a:t>Ihr Logo auf unserer Homepage</a:t>
            </a:r>
          </a:p>
          <a:p>
            <a:r>
              <a:rPr lang="de-DE" sz="1400" dirty="0"/>
              <a:t>Präsentationmöglichkeit Ihrer Firma im Vereinsheim</a:t>
            </a:r>
          </a:p>
          <a:p>
            <a:r>
              <a:rPr lang="de-DE" sz="1400" dirty="0"/>
              <a:t>Stadiondurchsage während der Pause</a:t>
            </a:r>
          </a:p>
          <a:p>
            <a:r>
              <a:rPr lang="de-DE" sz="1400" dirty="0"/>
              <a:t>Sechs Dauerkarten für Heimspiele</a:t>
            </a:r>
          </a:p>
          <a:p>
            <a:r>
              <a:rPr lang="de-DE" sz="1400" dirty="0"/>
              <a:t>Anzeige im Newsletter</a:t>
            </a:r>
          </a:p>
        </p:txBody>
      </p:sp>
    </p:spTree>
    <p:extLst>
      <p:ext uri="{BB962C8B-B14F-4D97-AF65-F5344CB8AC3E}">
        <p14:creationId xmlns:p14="http://schemas.microsoft.com/office/powerpoint/2010/main" val="13414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solidFill>
            <a:srgbClr val="FF0000"/>
          </a:solidFill>
        </p:spPr>
        <p:txBody>
          <a:bodyPr/>
          <a:lstStyle/>
          <a:p>
            <a:r>
              <a:rPr lang="de-DE" b="1" i="1" dirty="0">
                <a:solidFill>
                  <a:schemeClr val="bg1"/>
                </a:solidFill>
              </a:rPr>
              <a:t>                          </a:t>
            </a:r>
            <a:r>
              <a:rPr lang="de-DE" b="1" i="1" u="sng" dirty="0">
                <a:solidFill>
                  <a:schemeClr val="bg1"/>
                </a:solidFill>
              </a:rPr>
              <a:t>Premiumpaket</a:t>
            </a:r>
          </a:p>
        </p:txBody>
      </p:sp>
      <p:sp>
        <p:nvSpPr>
          <p:cNvPr id="7" name="Textfeld 6">
            <a:extLst>
              <a:ext uri="{FF2B5EF4-FFF2-40B4-BE49-F238E27FC236}">
                <a16:creationId xmlns:a16="http://schemas.microsoft.com/office/drawing/2014/main" id="{02232462-DF97-45E0-991C-9B02D7E47821}"/>
              </a:ext>
            </a:extLst>
          </p:cNvPr>
          <p:cNvSpPr txBox="1"/>
          <p:nvPr/>
        </p:nvSpPr>
        <p:spPr>
          <a:xfrm>
            <a:off x="1341120" y="1745715"/>
            <a:ext cx="5163047" cy="3693319"/>
          </a:xfrm>
          <a:prstGeom prst="rect">
            <a:avLst/>
          </a:prstGeom>
          <a:noFill/>
        </p:spPr>
        <p:txBody>
          <a:bodyPr wrap="square" rtlCol="0">
            <a:spAutoFit/>
          </a:bodyPr>
          <a:lstStyle/>
          <a:p>
            <a:r>
              <a:rPr lang="de-DE" dirty="0"/>
              <a:t>Bandenwerbung vier Flächen a‘ 235 x 75 cm</a:t>
            </a:r>
          </a:p>
          <a:p>
            <a:endParaRPr lang="de-DE" dirty="0"/>
          </a:p>
          <a:p>
            <a:r>
              <a:rPr lang="de-DE" dirty="0"/>
              <a:t>Vier Dauerkarten zu den Heimspielen</a:t>
            </a:r>
          </a:p>
          <a:p>
            <a:endParaRPr lang="de-DE" dirty="0"/>
          </a:p>
          <a:p>
            <a:r>
              <a:rPr lang="de-DE" dirty="0"/>
              <a:t>Ihr Logo auf unserer Homepage</a:t>
            </a:r>
          </a:p>
          <a:p>
            <a:endParaRPr lang="de-DE" dirty="0"/>
          </a:p>
          <a:p>
            <a:r>
              <a:rPr lang="de-DE" dirty="0"/>
              <a:t>Präsentationsmöglichkeit Ihrer </a:t>
            </a:r>
          </a:p>
          <a:p>
            <a:r>
              <a:rPr lang="de-DE" dirty="0"/>
              <a:t>Firma im Vereinsheim</a:t>
            </a:r>
          </a:p>
          <a:p>
            <a:endParaRPr lang="de-DE" dirty="0"/>
          </a:p>
          <a:p>
            <a:r>
              <a:rPr lang="de-DE" dirty="0"/>
              <a:t>Stadiondurchsage während der Pause</a:t>
            </a:r>
          </a:p>
          <a:p>
            <a:endParaRPr lang="de-DE" dirty="0"/>
          </a:p>
          <a:p>
            <a:r>
              <a:rPr lang="de-DE" dirty="0"/>
              <a:t>Anzeige im Newsletter</a:t>
            </a:r>
          </a:p>
          <a:p>
            <a:endParaRPr lang="de-DE" dirty="0"/>
          </a:p>
        </p:txBody>
      </p:sp>
      <p:pic>
        <p:nvPicPr>
          <p:cNvPr id="4" name="Grafik 3" descr="Ein Bild, das Königin, Text enthält.&#10;&#10;Mit hoher Zuverlässigkeit generierte Beschreibung">
            <a:extLst>
              <a:ext uri="{FF2B5EF4-FFF2-40B4-BE49-F238E27FC236}">
                <a16:creationId xmlns:a16="http://schemas.microsoft.com/office/drawing/2014/main" id="{330916E5-0EF5-4C0B-A2A9-4C5DA04E87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167" y="2115047"/>
            <a:ext cx="4346712" cy="4142630"/>
          </a:xfrm>
          <a:prstGeom prst="rect">
            <a:avLst/>
          </a:prstGeom>
        </p:spPr>
      </p:pic>
      <p:sp>
        <p:nvSpPr>
          <p:cNvPr id="5" name="Textfeld 4">
            <a:extLst>
              <a:ext uri="{FF2B5EF4-FFF2-40B4-BE49-F238E27FC236}">
                <a16:creationId xmlns:a16="http://schemas.microsoft.com/office/drawing/2014/main" id="{BAAB0C88-18CA-4B20-BA8F-19AC77F74A9B}"/>
              </a:ext>
            </a:extLst>
          </p:cNvPr>
          <p:cNvSpPr txBox="1"/>
          <p:nvPr/>
        </p:nvSpPr>
        <p:spPr>
          <a:xfrm>
            <a:off x="6504167" y="1745715"/>
            <a:ext cx="4346712" cy="369332"/>
          </a:xfrm>
          <a:prstGeom prst="rect">
            <a:avLst/>
          </a:prstGeom>
          <a:solidFill>
            <a:schemeClr val="accent1">
              <a:lumMod val="60000"/>
              <a:lumOff val="40000"/>
            </a:schemeClr>
          </a:solidFill>
        </p:spPr>
        <p:txBody>
          <a:bodyPr wrap="square" rtlCol="0">
            <a:spAutoFit/>
          </a:bodyPr>
          <a:lstStyle/>
          <a:p>
            <a:pPr algn="ctr"/>
            <a:r>
              <a:rPr lang="de-DE" dirty="0"/>
              <a:t>   Dauerkarten</a:t>
            </a:r>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938254" y="1089328"/>
            <a:ext cx="10432111" cy="993913"/>
          </a:xfrm>
          <a:solidFill>
            <a:srgbClr val="FF0000"/>
          </a:solidFill>
        </p:spPr>
        <p:txBody>
          <a:bodyPr>
            <a:normAutofit/>
          </a:bodyPr>
          <a:lstStyle/>
          <a:p>
            <a:pPr marL="45720" indent="0">
              <a:buNone/>
            </a:pPr>
            <a:r>
              <a:rPr lang="de-DE" b="1" i="1" dirty="0">
                <a:solidFill>
                  <a:schemeClr val="bg1"/>
                </a:solidFill>
              </a:rPr>
              <a:t>                                                               											   </a:t>
            </a:r>
            <a:r>
              <a:rPr lang="de-DE" sz="3200" b="1" i="1" u="sng" dirty="0">
                <a:solidFill>
                  <a:schemeClr val="bg1"/>
                </a:solidFill>
              </a:rPr>
              <a:t>Basispaket 1</a:t>
            </a:r>
          </a:p>
        </p:txBody>
      </p:sp>
      <p:sp>
        <p:nvSpPr>
          <p:cNvPr id="3" name="Textfeld 2">
            <a:extLst>
              <a:ext uri="{FF2B5EF4-FFF2-40B4-BE49-F238E27FC236}">
                <a16:creationId xmlns:a16="http://schemas.microsoft.com/office/drawing/2014/main" id="{5BB25436-2E18-4FD5-B9F5-ACF36AEF64D0}"/>
              </a:ext>
            </a:extLst>
          </p:cNvPr>
          <p:cNvSpPr txBox="1"/>
          <p:nvPr/>
        </p:nvSpPr>
        <p:spPr>
          <a:xfrm>
            <a:off x="938254" y="2250220"/>
            <a:ext cx="4898003" cy="3139321"/>
          </a:xfrm>
          <a:prstGeom prst="rect">
            <a:avLst/>
          </a:prstGeom>
          <a:noFill/>
        </p:spPr>
        <p:txBody>
          <a:bodyPr wrap="square" rtlCol="0">
            <a:spAutoFit/>
          </a:bodyPr>
          <a:lstStyle/>
          <a:p>
            <a:r>
              <a:rPr lang="de-DE" dirty="0"/>
              <a:t>Bandenwerbung </a:t>
            </a:r>
          </a:p>
          <a:p>
            <a:r>
              <a:rPr lang="de-DE" dirty="0"/>
              <a:t>zwei Flächen á 235 x 75 cm</a:t>
            </a:r>
          </a:p>
          <a:p>
            <a:endParaRPr lang="de-DE" dirty="0"/>
          </a:p>
          <a:p>
            <a:r>
              <a:rPr lang="de-DE" dirty="0"/>
              <a:t>Zwei Dauerkarten zu den Heimspielen</a:t>
            </a:r>
          </a:p>
          <a:p>
            <a:endParaRPr lang="de-DE" dirty="0"/>
          </a:p>
          <a:p>
            <a:r>
              <a:rPr lang="de-DE" dirty="0"/>
              <a:t>Ihr Logo auf unserer Homepage</a:t>
            </a:r>
          </a:p>
          <a:p>
            <a:endParaRPr lang="de-DE" dirty="0"/>
          </a:p>
          <a:p>
            <a:r>
              <a:rPr lang="de-DE" dirty="0"/>
              <a:t>Zwei Werbeflächen am Vereinsheim</a:t>
            </a:r>
          </a:p>
          <a:p>
            <a:r>
              <a:rPr lang="de-DE" dirty="0"/>
              <a:t>á 39 x 20 cm</a:t>
            </a:r>
          </a:p>
          <a:p>
            <a:endParaRPr lang="de-DE" dirty="0"/>
          </a:p>
          <a:p>
            <a:r>
              <a:rPr lang="de-DE" dirty="0"/>
              <a:t>Anzeige im Newsletter</a:t>
            </a:r>
          </a:p>
        </p:txBody>
      </p:sp>
      <p:pic>
        <p:nvPicPr>
          <p:cNvPr id="5" name="Grafik 4" descr="Ein Bild, das Text, Gebäude enthält.&#10;&#10;Mit hoher Zuverlässigkeit generierte Beschreibung">
            <a:extLst>
              <a:ext uri="{FF2B5EF4-FFF2-40B4-BE49-F238E27FC236}">
                <a16:creationId xmlns:a16="http://schemas.microsoft.com/office/drawing/2014/main" id="{3C89BE86-499B-4705-8FB4-E8BF68F5B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256" y="2250220"/>
            <a:ext cx="5534109" cy="4031310"/>
          </a:xfrm>
          <a:prstGeom prst="rect">
            <a:avLst/>
          </a:prstGeom>
        </p:spPr>
      </p:pic>
    </p:spTree>
    <p:extLst>
      <p:ext uri="{BB962C8B-B14F-4D97-AF65-F5344CB8AC3E}">
        <p14:creationId xmlns:p14="http://schemas.microsoft.com/office/powerpoint/2010/main" val="85866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E66F9E0-0AF9-452C-9199-218B5EB2A42C}"/>
              </a:ext>
            </a:extLst>
          </p:cNvPr>
          <p:cNvSpPr txBox="1"/>
          <p:nvPr/>
        </p:nvSpPr>
        <p:spPr>
          <a:xfrm>
            <a:off x="1144989" y="469126"/>
            <a:ext cx="9947082" cy="861774"/>
          </a:xfrm>
          <a:prstGeom prst="rect">
            <a:avLst/>
          </a:prstGeom>
          <a:solidFill>
            <a:srgbClr val="FF0000"/>
          </a:solidFill>
        </p:spPr>
        <p:txBody>
          <a:bodyPr wrap="square" rtlCol="0">
            <a:spAutoFit/>
          </a:bodyPr>
          <a:lstStyle/>
          <a:p>
            <a:r>
              <a:rPr lang="de-DE" dirty="0"/>
              <a:t>                                            	 								                         </a:t>
            </a:r>
            <a:r>
              <a:rPr lang="de-DE" b="1" i="1" dirty="0">
                <a:solidFill>
                  <a:schemeClr val="bg1"/>
                </a:solidFill>
                <a:effectLst>
                  <a:outerShdw blurRad="38100" dist="38100" dir="2700000" algn="tl">
                    <a:srgbClr val="000000">
                      <a:alpha val="43137"/>
                    </a:srgbClr>
                  </a:outerShdw>
                </a:effectLst>
              </a:rPr>
              <a:t> </a:t>
            </a:r>
            <a:r>
              <a:rPr lang="de-DE" sz="3200" b="1" i="1" u="sng" dirty="0">
                <a:solidFill>
                  <a:schemeClr val="bg1"/>
                </a:solidFill>
                <a:effectLst>
                  <a:outerShdw blurRad="38100" dist="38100" dir="2700000" algn="tl">
                    <a:srgbClr val="000000">
                      <a:alpha val="43137"/>
                    </a:srgbClr>
                  </a:outerShdw>
                </a:effectLst>
              </a:rPr>
              <a:t>Basispaket 2</a:t>
            </a:r>
            <a:r>
              <a:rPr lang="de-DE" b="1" i="1" dirty="0">
                <a:solidFill>
                  <a:schemeClr val="bg1"/>
                </a:solidFill>
                <a:effectLst>
                  <a:outerShdw blurRad="38100" dist="38100" dir="2700000" algn="tl">
                    <a:srgbClr val="000000">
                      <a:alpha val="43137"/>
                    </a:srgbClr>
                  </a:outerShdw>
                </a:effectLst>
              </a:rPr>
              <a:t>       </a:t>
            </a:r>
          </a:p>
        </p:txBody>
      </p:sp>
      <p:sp>
        <p:nvSpPr>
          <p:cNvPr id="2" name="Textfeld 1">
            <a:extLst>
              <a:ext uri="{FF2B5EF4-FFF2-40B4-BE49-F238E27FC236}">
                <a16:creationId xmlns:a16="http://schemas.microsoft.com/office/drawing/2014/main" id="{BCD05C1C-A6D0-430A-8DD4-050C24E7BBEB}"/>
              </a:ext>
            </a:extLst>
          </p:cNvPr>
          <p:cNvSpPr txBox="1"/>
          <p:nvPr/>
        </p:nvSpPr>
        <p:spPr>
          <a:xfrm>
            <a:off x="1144989" y="1486894"/>
            <a:ext cx="4603803" cy="2308324"/>
          </a:xfrm>
          <a:prstGeom prst="rect">
            <a:avLst/>
          </a:prstGeom>
          <a:noFill/>
        </p:spPr>
        <p:txBody>
          <a:bodyPr wrap="square" rtlCol="0">
            <a:spAutoFit/>
          </a:bodyPr>
          <a:lstStyle/>
          <a:p>
            <a:pPr lvl="0"/>
            <a:r>
              <a:rPr lang="de-DE" dirty="0">
                <a:solidFill>
                  <a:srgbClr val="624D38"/>
                </a:solidFill>
              </a:rPr>
              <a:t>Zwei Dauerkarten zu den Heimspielen</a:t>
            </a:r>
          </a:p>
          <a:p>
            <a:pPr lvl="0"/>
            <a:endParaRPr lang="de-DE" dirty="0">
              <a:solidFill>
                <a:srgbClr val="624D38"/>
              </a:solidFill>
            </a:endParaRPr>
          </a:p>
          <a:p>
            <a:pPr lvl="0"/>
            <a:r>
              <a:rPr lang="de-DE" dirty="0">
                <a:solidFill>
                  <a:srgbClr val="624D38"/>
                </a:solidFill>
              </a:rPr>
              <a:t>Ihr Logo auf unserer Homepage</a:t>
            </a:r>
          </a:p>
          <a:p>
            <a:pPr lvl="0"/>
            <a:endParaRPr lang="de-DE" dirty="0">
              <a:solidFill>
                <a:srgbClr val="624D38"/>
              </a:solidFill>
            </a:endParaRPr>
          </a:p>
          <a:p>
            <a:pPr lvl="0"/>
            <a:r>
              <a:rPr lang="de-DE" dirty="0">
                <a:solidFill>
                  <a:srgbClr val="624D38"/>
                </a:solidFill>
              </a:rPr>
              <a:t>Zwei Werbeflächen am Vereinsheim</a:t>
            </a:r>
          </a:p>
          <a:p>
            <a:pPr lvl="0"/>
            <a:r>
              <a:rPr lang="de-DE" dirty="0">
                <a:solidFill>
                  <a:srgbClr val="624D38"/>
                </a:solidFill>
              </a:rPr>
              <a:t>á 39 x 20 cm</a:t>
            </a:r>
          </a:p>
          <a:p>
            <a:pPr lvl="0"/>
            <a:endParaRPr lang="de-DE" dirty="0">
              <a:solidFill>
                <a:srgbClr val="624D38"/>
              </a:solidFill>
            </a:endParaRPr>
          </a:p>
          <a:p>
            <a:pPr lvl="0"/>
            <a:r>
              <a:rPr lang="de-DE" dirty="0">
                <a:solidFill>
                  <a:srgbClr val="624D38"/>
                </a:solidFill>
              </a:rPr>
              <a:t>Anzeige im Newsletter</a:t>
            </a:r>
          </a:p>
        </p:txBody>
      </p:sp>
      <p:sp>
        <p:nvSpPr>
          <p:cNvPr id="4" name="Textfeld 3">
            <a:extLst>
              <a:ext uri="{FF2B5EF4-FFF2-40B4-BE49-F238E27FC236}">
                <a16:creationId xmlns:a16="http://schemas.microsoft.com/office/drawing/2014/main" id="{A4ADA1D1-F410-4670-A004-9107962E55F6}"/>
              </a:ext>
            </a:extLst>
          </p:cNvPr>
          <p:cNvSpPr txBox="1"/>
          <p:nvPr/>
        </p:nvSpPr>
        <p:spPr>
          <a:xfrm>
            <a:off x="7291346" y="1645920"/>
            <a:ext cx="3800725" cy="523220"/>
          </a:xfrm>
          <a:prstGeom prst="rect">
            <a:avLst/>
          </a:prstGeom>
          <a:solidFill>
            <a:schemeClr val="bg1"/>
          </a:solidFill>
        </p:spPr>
        <p:txBody>
          <a:bodyPr wrap="square" rtlCol="0">
            <a:spAutoFit/>
          </a:bodyPr>
          <a:lstStyle/>
          <a:p>
            <a:r>
              <a:rPr lang="de-DE" dirty="0"/>
              <a:t>        </a:t>
            </a:r>
            <a:r>
              <a:rPr lang="de-DE" sz="2800" b="1" dirty="0">
                <a:solidFill>
                  <a:schemeClr val="accent1">
                    <a:lumMod val="50000"/>
                  </a:schemeClr>
                </a:solidFill>
              </a:rPr>
              <a:t>Wir sind Fußball</a:t>
            </a:r>
          </a:p>
        </p:txBody>
      </p:sp>
      <p:pic>
        <p:nvPicPr>
          <p:cNvPr id="6" name="Grafik 5" descr="Ein Bild, das Königin, Text enthält.&#10;&#10;Mit hoher Zuverlässigkeit generierte Beschreibung">
            <a:extLst>
              <a:ext uri="{FF2B5EF4-FFF2-40B4-BE49-F238E27FC236}">
                <a16:creationId xmlns:a16="http://schemas.microsoft.com/office/drawing/2014/main" id="{4828A0EB-7139-4C42-9ED9-0CAA772396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1346" y="2345634"/>
            <a:ext cx="3800724" cy="2926081"/>
          </a:xfrm>
          <a:prstGeom prst="rect">
            <a:avLst/>
          </a:prstGeom>
        </p:spPr>
      </p:pic>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16EBF12-E036-4000-B23E-74BF13099E96}"/>
              </a:ext>
            </a:extLst>
          </p:cNvPr>
          <p:cNvSpPr txBox="1"/>
          <p:nvPr/>
        </p:nvSpPr>
        <p:spPr>
          <a:xfrm>
            <a:off x="532738" y="1097280"/>
            <a:ext cx="10980752" cy="4247317"/>
          </a:xfrm>
          <a:prstGeom prst="rect">
            <a:avLst/>
          </a:prstGeom>
          <a:noFill/>
        </p:spPr>
        <p:txBody>
          <a:bodyPr wrap="square" rtlCol="0">
            <a:spAutoFit/>
          </a:bodyPr>
          <a:lstStyle/>
          <a:p>
            <a:endParaRPr lang="de-DE" dirty="0"/>
          </a:p>
          <a:p>
            <a:endParaRPr lang="de-DE" dirty="0"/>
          </a:p>
          <a:p>
            <a:endParaRPr lang="de-DE" dirty="0"/>
          </a:p>
          <a:p>
            <a:r>
              <a:rPr lang="de-DE" dirty="0"/>
              <a:t>Der FSV Gevelsberg ist ohne Zweifel eine Top Adresse für </a:t>
            </a:r>
            <a:r>
              <a:rPr lang="de-DE" dirty="0" err="1"/>
              <a:t>FUßBALLER</a:t>
            </a:r>
            <a:r>
              <a:rPr lang="de-DE" dirty="0"/>
              <a:t> in Gevelsberg.</a:t>
            </a:r>
          </a:p>
          <a:p>
            <a:r>
              <a:rPr lang="de-DE" dirty="0"/>
              <a:t>Wir arbeiten effizient mit dem Förderverein in eindeutig festgelegten Strukturen zusammen.</a:t>
            </a:r>
          </a:p>
          <a:p>
            <a:endParaRPr lang="de-DE" dirty="0"/>
          </a:p>
          <a:p>
            <a:r>
              <a:rPr lang="de-DE" dirty="0"/>
              <a:t>Die Zusammenarbeit mit unseren Partnern liegt uns sehr am Herzen, deshalb ist uns Professionalität, Loyalität, Seriosität und ein faires Miteinander sehr wichtig.</a:t>
            </a:r>
          </a:p>
          <a:p>
            <a:endParaRPr lang="de-DE" dirty="0"/>
          </a:p>
          <a:p>
            <a:r>
              <a:rPr lang="de-DE" dirty="0"/>
              <a:t>Die Abläufe im Verein sind klar strukturiert und durch jahrelange Erfahrung zielgerecht ausgelegt.</a:t>
            </a:r>
          </a:p>
          <a:p>
            <a:endParaRPr lang="de-DE" dirty="0"/>
          </a:p>
          <a:p>
            <a:r>
              <a:rPr lang="de-DE" dirty="0"/>
              <a:t>Wir freuen uns, wenn Sie einige der vielfältigen Möglichkeiten des Portfolios nutzen möchten.</a:t>
            </a:r>
          </a:p>
          <a:p>
            <a:endParaRPr lang="de-DE" dirty="0"/>
          </a:p>
          <a:p>
            <a:r>
              <a:rPr lang="de-DE" dirty="0"/>
              <a:t>Werden Sie ein Teil unseres Teams…..</a:t>
            </a:r>
          </a:p>
          <a:p>
            <a:endParaRPr lang="de-DE" dirty="0"/>
          </a:p>
        </p:txBody>
      </p:sp>
      <p:sp>
        <p:nvSpPr>
          <p:cNvPr id="3" name="Textfeld 2">
            <a:extLst>
              <a:ext uri="{FF2B5EF4-FFF2-40B4-BE49-F238E27FC236}">
                <a16:creationId xmlns:a16="http://schemas.microsoft.com/office/drawing/2014/main" id="{51326977-AE33-4A7D-9E34-1C136FD13FDF}"/>
              </a:ext>
            </a:extLst>
          </p:cNvPr>
          <p:cNvSpPr txBox="1"/>
          <p:nvPr/>
        </p:nvSpPr>
        <p:spPr>
          <a:xfrm rot="20796489">
            <a:off x="532738" y="1"/>
            <a:ext cx="9454100" cy="584775"/>
          </a:xfrm>
          <a:prstGeom prst="rect">
            <a:avLst/>
          </a:prstGeom>
          <a:noFill/>
        </p:spPr>
        <p:txBody>
          <a:bodyPr wrap="square" rtlCol="0">
            <a:spAutoFit/>
          </a:bodyPr>
          <a:lstStyle/>
          <a:p>
            <a:r>
              <a:rPr lang="de-DE" sz="3200" b="1" i="1" dirty="0">
                <a:solidFill>
                  <a:schemeClr val="accent1">
                    <a:lumMod val="50000"/>
                  </a:schemeClr>
                </a:solidFill>
              </a:rPr>
              <a:t>Unser Strategie</a:t>
            </a:r>
          </a:p>
        </p:txBody>
      </p:sp>
    </p:spTree>
    <p:extLst>
      <p:ext uri="{BB962C8B-B14F-4D97-AF65-F5344CB8AC3E}">
        <p14:creationId xmlns:p14="http://schemas.microsoft.com/office/powerpoint/2010/main" val="89395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half" idx="2"/>
          </p:nvPr>
        </p:nvSpPr>
        <p:spPr>
          <a:xfrm rot="20593140">
            <a:off x="8231940" y="501021"/>
            <a:ext cx="3393173" cy="336647"/>
          </a:xfrm>
          <a:solidFill>
            <a:srgbClr val="FF0000"/>
          </a:solidFill>
        </p:spPr>
        <p:txBody>
          <a:bodyPr>
            <a:normAutofit/>
          </a:bodyPr>
          <a:lstStyle/>
          <a:p>
            <a:r>
              <a:rPr lang="de-DE" dirty="0">
                <a:solidFill>
                  <a:schemeClr val="bg1"/>
                </a:solidFill>
              </a:rPr>
              <a:t>    Weitere Werbemöglichkeiten</a:t>
            </a:r>
          </a:p>
        </p:txBody>
      </p:sp>
      <p:sp>
        <p:nvSpPr>
          <p:cNvPr id="4" name="Textfeld 3">
            <a:extLst>
              <a:ext uri="{FF2B5EF4-FFF2-40B4-BE49-F238E27FC236}">
                <a16:creationId xmlns:a16="http://schemas.microsoft.com/office/drawing/2014/main" id="{7E6AC2E4-CBEE-4F86-BF49-BB492E462EF5}"/>
              </a:ext>
            </a:extLst>
          </p:cNvPr>
          <p:cNvSpPr txBox="1"/>
          <p:nvPr/>
        </p:nvSpPr>
        <p:spPr>
          <a:xfrm>
            <a:off x="7958163" y="1558456"/>
            <a:ext cx="3929037" cy="6186309"/>
          </a:xfrm>
          <a:prstGeom prst="rect">
            <a:avLst/>
          </a:prstGeom>
          <a:noFill/>
        </p:spPr>
        <p:txBody>
          <a:bodyPr wrap="square" rtlCol="0">
            <a:spAutoFit/>
          </a:bodyPr>
          <a:lstStyle/>
          <a:p>
            <a:r>
              <a:rPr lang="de-DE" dirty="0"/>
              <a:t>Namensgeber des </a:t>
            </a:r>
            <a:r>
              <a:rPr lang="de-DE" dirty="0" err="1"/>
              <a:t>Gevelsberger</a:t>
            </a:r>
            <a:r>
              <a:rPr lang="de-DE" dirty="0"/>
              <a:t> Bubble Ball, Jugend- oder</a:t>
            </a:r>
          </a:p>
          <a:p>
            <a:r>
              <a:rPr lang="de-DE" dirty="0"/>
              <a:t>Hallenturnier.</a:t>
            </a:r>
          </a:p>
          <a:p>
            <a:endParaRPr lang="de-DE" dirty="0"/>
          </a:p>
          <a:p>
            <a:r>
              <a:rPr lang="de-DE" dirty="0"/>
              <a:t>Einzelne Bandenwerbung</a:t>
            </a:r>
          </a:p>
          <a:p>
            <a:r>
              <a:rPr lang="de-DE" dirty="0"/>
              <a:t>Fläche 235 x 75 cm</a:t>
            </a:r>
          </a:p>
          <a:p>
            <a:r>
              <a:rPr lang="de-DE" dirty="0"/>
              <a:t>Fläche 39 x 20 cm</a:t>
            </a:r>
          </a:p>
          <a:p>
            <a:endParaRPr lang="de-DE" dirty="0"/>
          </a:p>
          <a:p>
            <a:r>
              <a:rPr lang="de-DE" dirty="0"/>
              <a:t>Ihr Logo auf unserer </a:t>
            </a:r>
          </a:p>
          <a:p>
            <a:r>
              <a:rPr lang="de-DE" dirty="0"/>
              <a:t>Homepage</a:t>
            </a:r>
          </a:p>
          <a:p>
            <a:endParaRPr lang="de-DE" dirty="0"/>
          </a:p>
          <a:p>
            <a:endParaRPr lang="de-DE" dirty="0"/>
          </a:p>
          <a:p>
            <a:r>
              <a:rPr lang="de-DE" dirty="0"/>
              <a:t>Sprechen Sie uns gerne an,</a:t>
            </a:r>
          </a:p>
          <a:p>
            <a:r>
              <a:rPr lang="de-DE" dirty="0"/>
              <a:t>wenn Ihnen bei der Erstellung</a:t>
            </a:r>
          </a:p>
          <a:p>
            <a:r>
              <a:rPr lang="de-DE" dirty="0"/>
              <a:t>Ihrer Werbefläche etwas wichtig</a:t>
            </a:r>
          </a:p>
          <a:p>
            <a:r>
              <a:rPr lang="de-DE" dirty="0"/>
              <a:t>ist, was wir nicht berücksichtigt haben.</a:t>
            </a:r>
          </a:p>
          <a:p>
            <a:endParaRPr lang="de-DE" dirty="0"/>
          </a:p>
          <a:p>
            <a:endParaRPr lang="de-DE" dirty="0"/>
          </a:p>
          <a:p>
            <a:endParaRPr lang="de-DE" dirty="0"/>
          </a:p>
          <a:p>
            <a:endParaRPr lang="de-DE" dirty="0"/>
          </a:p>
          <a:p>
            <a:endParaRPr lang="de-DE" dirty="0"/>
          </a:p>
        </p:txBody>
      </p:sp>
      <p:sp>
        <p:nvSpPr>
          <p:cNvPr id="6" name="Textfeld 5">
            <a:extLst>
              <a:ext uri="{FF2B5EF4-FFF2-40B4-BE49-F238E27FC236}">
                <a16:creationId xmlns:a16="http://schemas.microsoft.com/office/drawing/2014/main" id="{070B7049-7182-48BA-B874-78CCADD20BCC}"/>
              </a:ext>
            </a:extLst>
          </p:cNvPr>
          <p:cNvSpPr txBox="1"/>
          <p:nvPr/>
        </p:nvSpPr>
        <p:spPr>
          <a:xfrm>
            <a:off x="944057" y="779805"/>
            <a:ext cx="2576590" cy="369332"/>
          </a:xfrm>
          <a:prstGeom prst="rect">
            <a:avLst/>
          </a:prstGeom>
          <a:solidFill>
            <a:srgbClr val="FF0000"/>
          </a:solidFill>
        </p:spPr>
        <p:txBody>
          <a:bodyPr wrap="square" rtlCol="0">
            <a:spAutoFit/>
          </a:bodyPr>
          <a:lstStyle/>
          <a:p>
            <a:r>
              <a:rPr lang="de-DE" b="1" i="1" dirty="0">
                <a:solidFill>
                  <a:schemeClr val="bg1"/>
                </a:solidFill>
              </a:rPr>
              <a:t>Ihr Ansprechpartner</a:t>
            </a:r>
          </a:p>
        </p:txBody>
      </p:sp>
      <p:sp>
        <p:nvSpPr>
          <p:cNvPr id="2" name="Textfeld 1">
            <a:extLst>
              <a:ext uri="{FF2B5EF4-FFF2-40B4-BE49-F238E27FC236}">
                <a16:creationId xmlns:a16="http://schemas.microsoft.com/office/drawing/2014/main" id="{639D86FA-0001-46EE-9E81-57858E6F2E33}"/>
              </a:ext>
            </a:extLst>
          </p:cNvPr>
          <p:cNvSpPr txBox="1"/>
          <p:nvPr/>
        </p:nvSpPr>
        <p:spPr>
          <a:xfrm>
            <a:off x="944056" y="1260914"/>
            <a:ext cx="4820639" cy="1477328"/>
          </a:xfrm>
          <a:prstGeom prst="rect">
            <a:avLst/>
          </a:prstGeom>
          <a:noFill/>
        </p:spPr>
        <p:txBody>
          <a:bodyPr wrap="square" rtlCol="0">
            <a:spAutoFit/>
          </a:bodyPr>
          <a:lstStyle/>
          <a:p>
            <a:endParaRPr lang="de-DE" dirty="0"/>
          </a:p>
          <a:p>
            <a:endParaRPr lang="de-DE" dirty="0"/>
          </a:p>
          <a:p>
            <a:r>
              <a:rPr lang="de-DE" dirty="0"/>
              <a:t>Thomas Pfaff</a:t>
            </a:r>
          </a:p>
          <a:p>
            <a:r>
              <a:rPr lang="de-DE" dirty="0"/>
              <a:t>Tel: 015771484788</a:t>
            </a:r>
          </a:p>
          <a:p>
            <a:r>
              <a:rPr lang="de-DE" dirty="0"/>
              <a:t>Email: pfaff11@online.de</a:t>
            </a:r>
          </a:p>
        </p:txBody>
      </p:sp>
    </p:spTree>
    <p:extLst>
      <p:ext uri="{BB962C8B-B14F-4D97-AF65-F5344CB8AC3E}">
        <p14:creationId xmlns:p14="http://schemas.microsoft.com/office/powerpoint/2010/main" val="15854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Präsentation mit durchscheinendem grünen Rahmen (Breitbild)</Template>
  <TotalTime>0</TotalTime>
  <Words>302</Words>
  <Application>Microsoft Office PowerPoint</Application>
  <PresentationFormat>Breitbild</PresentationFormat>
  <Paragraphs>90</Paragraphs>
  <Slides>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Century Gothic</vt:lpstr>
      <vt:lpstr>Sheer Green 16x9</vt:lpstr>
      <vt:lpstr>Titellayout</vt:lpstr>
      <vt:lpstr>                                                                                                                                                                       Geschichte des FSV Gevelsberg.  Der Fußball hat in Gevelsberg eine lange Tradition. Im Jahr 1908 wurde der erste Fußballverein „Fußballclub 08“ aus losen Spielgemeinschaften gegründet. Die Weiterentwicklung des Fußballsports in Gevelsberg ist genauso wechselhaft, wie die historischen Ereignisse dieses Zeitraumes. Die Anzahl der Vereine stieg. Zeitweise wurde sogar in der Bezirks-, Landes- und Oberliga gespielt.  Seit Mitte der 90er Jahre beschränkten sich die sportlichen Aktivitäten -trotz einer guten Jugendarbeit- auf Kreisniveau. In diesen Zeitraum fiel auch der Ausbau attraktiver Spielstätten (z.B. Kunstrasen) in die Nachbarstädten, mit der Folge, dass Spieler aus Gevelsberg zu anderen Vereinen wechselten.  Der Ausbau des Stadions „Stefansbachtal“ zum WM-Stützpunkt mit einem Natur- und Kunstrasenplatz war eines von vielen Signalen, die den VfL Fußball Gevelsberg (VfL) und die Fußballabteilung der Sportfreunde Eintracht Gevelsberg (SEG) auf die Idee brachten, neue Wege zu gehen.  Im Juli 2004 haben die Vorstände der Fußball-Abteilung der SEG und des VfL ein erstes Sondierungsgespräch über eine Fusion geführt. Der Hauptgedanke war, gemeinsam einen Verein zu gründen, der in sportlicher Hinsicht zukunftsweisend ausgerichtet ist.  Bereits im Dezember 2004 konnte nach intensiver Vorarbeit beider Vorstände der FSV Gevelsberg e.V. gegründet werden. Der Zusammenschluss wurde vom Landessportbund, dem Fußball- und Leichtathletikverband Westfalen (FLVW) und der Gesellschaft für Wirtschaftsberatung (Bochum) unterstützt.  Die anfänglichen Schwierigkeiten, die eine solche Fusion mit sich bringt, sind überwunden. Wir verfügen derzeit über mehr als 11 Jugend-Teams. Der Frauenfußball ist im Verein fest etabliert und wird nachhaltig ausgebaut. Des Weiteren steht der Verein für Integration und hat auch hier eine Mannschaft etabliert.</vt:lpstr>
      <vt:lpstr>       Werbemöglichkeiten für Sponsoren</vt:lpstr>
      <vt:lpstr>                          Premiumpaket</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2017-10-02T20:15:30Z</dcterms:created>
  <dcterms:modified xsi:type="dcterms:W3CDTF">2018-02-10T08:39:37Z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